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italic.fntdata"/><Relationship Id="rId10" Type="http://schemas.openxmlformats.org/officeDocument/2006/relationships/slide" Target="slides/slide6.xml"/><Relationship Id="rId32" Type="http://schemas.openxmlformats.org/officeDocument/2006/relationships/font" Target="fonts/Raleway-bold.fntdata"/><Relationship Id="rId13" Type="http://schemas.openxmlformats.org/officeDocument/2006/relationships/slide" Target="slides/slide9.xml"/><Relationship Id="rId35" Type="http://schemas.openxmlformats.org/officeDocument/2006/relationships/font" Target="fonts/Lato-regular.fntdata"/><Relationship Id="rId12" Type="http://schemas.openxmlformats.org/officeDocument/2006/relationships/slide" Target="slides/slide8.xml"/><Relationship Id="rId34" Type="http://schemas.openxmlformats.org/officeDocument/2006/relationships/font" Target="fonts/Raleway-boldItalic.fntdata"/><Relationship Id="rId15" Type="http://schemas.openxmlformats.org/officeDocument/2006/relationships/slide" Target="slides/slide11.xml"/><Relationship Id="rId37" Type="http://schemas.openxmlformats.org/officeDocument/2006/relationships/font" Target="fonts/Lato-italic.fntdata"/><Relationship Id="rId14" Type="http://schemas.openxmlformats.org/officeDocument/2006/relationships/slide" Target="slides/slide10.xml"/><Relationship Id="rId36" Type="http://schemas.openxmlformats.org/officeDocument/2006/relationships/font" Target="fonts/Lato-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Lato-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ef63cb430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ef63cb430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4ef63cb43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ef63cb43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Essentially accumulating background votes on vertices of grid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ef63cb430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ef63cb430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ef63cb430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ef63cb430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ef63cb43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ef63cb43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ef63cb43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ef63cb43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ef63cb430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ef63cb430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ef63cb43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ef63cb43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cost minimization?? Uh</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ef63cb43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ef63cb43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ef63cb43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ef63cb43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ef63cb43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ef63cb43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ef63cb43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ef63cb43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Neighbors that are furthers are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ef63cb43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ef63cb43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ef63cb43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ef63cb430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ef63cb43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ef63cb43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crf who’s to say hmm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ef63cb430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ef63cb430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 net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ef63cb4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ef63cb4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ef3752a1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ef3752a1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ef3752a1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ef3752a1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ef63cb430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ef63cb430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 Quinn gave each individual pixel a binary label …. No thanks!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ef63cb43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ef63cb43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ef63cb4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ef63cb4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Combines objectness with optical flow to learn direct relationship rather than learning from concatenated feature set. Refined background prob map is combined with deep instance embeddings to obtain an embedding graph cut. This is essentially a set of representative pixels, known as seeds, for each frame. Those seeds are then connected via graph edges if there are either appearance or temporal disconitnuities. These seeds are then classified based on original objectness map, and then propagated to all pixels in original sample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ef63cb4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ef63cb4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ef63cb43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ef63cb43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ef63cb43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ef63cb43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openaccess.thecvf.com/content_ECCV_2018/papers/Siyang_Li_Unsupervised_Video_Object_ECCV_2018_paper.pdf" TargetMode="External"/><Relationship Id="rId4" Type="http://schemas.openxmlformats.org/officeDocument/2006/relationships/hyperlink" Target="https://arxiv.org/abs/1703.10277" TargetMode="External"/><Relationship Id="rId5" Type="http://schemas.openxmlformats.org/officeDocument/2006/relationships/hyperlink" Target="https://arxiv.org/abs/1801.00908" TargetMode="External"/><Relationship Id="rId6" Type="http://schemas.openxmlformats.org/officeDocument/2006/relationships/hyperlink" Target="https://is.tuebingen.mpg.de/uploads_file/attachment/attachment/259/0766_cameraready.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drive.google.com/file/d/18ZnphrKqEpwv_mku3E6BhmekAMtkIwR7/view" TargetMode="External"/><Relationship Id="rId4" Type="http://schemas.openxmlformats.org/officeDocument/2006/relationships/image" Target="../media/image3.jpg"/><Relationship Id="rId5" Type="http://schemas.openxmlformats.org/officeDocument/2006/relationships/hyperlink" Target="http://drive.google.com/file/d/1ExkwwvdcgSLAS3MlsdBxTljI7bjKiTTS/view" TargetMode="External"/><Relationship Id="rId6" Type="http://schemas.openxmlformats.org/officeDocument/2006/relationships/image" Target="../media/image2.jpg"/><Relationship Id="rId7" Type="http://schemas.openxmlformats.org/officeDocument/2006/relationships/hyperlink" Target="http://drive.google.com/file/d/1k4Ls_lBSat--wjR_dPMcf8VpOJlyphQq/view" TargetMode="External"/><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208477" y="1052400"/>
            <a:ext cx="5783400" cy="14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Video Object Segmentation with Motion Based Bilateral Networks</a:t>
            </a:r>
            <a:endParaRPr/>
          </a:p>
        </p:txBody>
      </p:sp>
      <p:sp>
        <p:nvSpPr>
          <p:cNvPr id="87" name="Google Shape;87;p13"/>
          <p:cNvSpPr txBox="1"/>
          <p:nvPr>
            <p:ph idx="1" type="subTitle"/>
          </p:nvPr>
        </p:nvSpPr>
        <p:spPr>
          <a:xfrm>
            <a:off x="3360602" y="3810675"/>
            <a:ext cx="5783400" cy="90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Sonia Rao</a:t>
            </a:r>
            <a:endParaRPr/>
          </a:p>
          <a:p>
            <a:pPr indent="0" lvl="0" marL="0" rtl="0" algn="l">
              <a:spcBef>
                <a:spcPts val="0"/>
              </a:spcBef>
              <a:spcAft>
                <a:spcPts val="0"/>
              </a:spcAft>
              <a:buNone/>
            </a:pPr>
            <a:r>
              <a:rPr lang="en"/>
              <a:t>QRG, Feb 13th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Constructing Bilateral gridspace</a:t>
            </a:r>
            <a:endParaRPr/>
          </a:p>
        </p:txBody>
      </p:sp>
      <p:sp>
        <p:nvSpPr>
          <p:cNvPr id="147" name="Google Shape;147;p22"/>
          <p:cNvSpPr txBox="1"/>
          <p:nvPr>
            <p:ph idx="1" type="body"/>
          </p:nvPr>
        </p:nvSpPr>
        <p:spPr>
          <a:xfrm>
            <a:off x="729450" y="2078875"/>
            <a:ext cx="76176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Position vector:  f = (dx, dy, x, y)ᵀ </a:t>
            </a:r>
            <a:r>
              <a:rPr lang="en"/>
              <a:t>where (dx,dy) = optical flow vector (u,v); (x,y) = pixel position</a:t>
            </a:r>
            <a:endParaRPr/>
          </a:p>
          <a:p>
            <a:pPr indent="0" lvl="0" marL="0" rtl="0" algn="l">
              <a:spcBef>
                <a:spcPts val="1600"/>
              </a:spcBef>
              <a:spcAft>
                <a:spcPts val="0"/>
              </a:spcAft>
              <a:buNone/>
            </a:pPr>
            <a:r>
              <a:rPr lang="en"/>
              <a:t>Bilateral gridspace becomes regular grid with dimensions: </a:t>
            </a:r>
            <a:r>
              <a:rPr b="1" lang="en"/>
              <a:t>(u, v, x, y), </a:t>
            </a:r>
            <a:r>
              <a:rPr lang="en"/>
              <a:t>partitioned into rectangles</a:t>
            </a:r>
            <a:endParaRPr/>
          </a:p>
          <a:p>
            <a:pPr indent="0" lvl="0" marL="0" rtl="0" algn="l">
              <a:spcBef>
                <a:spcPts val="1600"/>
              </a:spcBef>
              <a:spcAft>
                <a:spcPts val="0"/>
              </a:spcAft>
              <a:buNone/>
            </a:pPr>
            <a:r>
              <a:rPr lang="en"/>
              <a:t>To obtain a set of </a:t>
            </a:r>
            <a:r>
              <a:rPr lang="en"/>
              <a:t>input samples for </a:t>
            </a:r>
            <a:r>
              <a:rPr b="1" lang="en"/>
              <a:t>splatting</a:t>
            </a:r>
            <a:r>
              <a:rPr lang="en"/>
              <a:t>, we locate the non-object pixels by inverting  the objectness map (spatial output of neural network, in this case ResNet)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Where initial background = </a:t>
            </a:r>
            <a:r>
              <a:rPr lang="en"/>
              <a:t> β(init); SI(i) = feature vector of sample i; p(obj) = objectness score, soft background vote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8" name="Google Shape;148;p22"/>
          <p:cNvPicPr preferRelativeResize="0"/>
          <p:nvPr/>
        </p:nvPicPr>
        <p:blipFill rotWithShape="1">
          <a:blip r:embed="rId3">
            <a:alphaModFix/>
          </a:blip>
          <a:srcRect b="30656" l="32468" r="33353" t="57444"/>
          <a:stretch/>
        </p:blipFill>
        <p:spPr>
          <a:xfrm>
            <a:off x="2375776" y="3609525"/>
            <a:ext cx="3730003" cy="730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Splatting</a:t>
            </a:r>
            <a:endParaRPr/>
          </a:p>
        </p:txBody>
      </p:sp>
      <p:sp>
        <p:nvSpPr>
          <p:cNvPr id="154" name="Google Shape;154;p23"/>
          <p:cNvSpPr txBox="1"/>
          <p:nvPr>
            <p:ph idx="1" type="body"/>
          </p:nvPr>
        </p:nvSpPr>
        <p:spPr>
          <a:xfrm>
            <a:off x="729450" y="1853850"/>
            <a:ext cx="3821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Essentially accumulating background votes on vertices of grid</a:t>
            </a:r>
            <a:endParaRPr/>
          </a:p>
          <a:p>
            <a:pPr indent="0" lvl="0" marL="0" rtl="0" algn="l">
              <a:spcBef>
                <a:spcPts val="1600"/>
              </a:spcBef>
              <a:spcAft>
                <a:spcPts val="0"/>
              </a:spcAft>
              <a:buNone/>
            </a:pPr>
            <a:r>
              <a:rPr lang="en"/>
              <a:t>The feature on the vertex v is obtained by </a:t>
            </a:r>
            <a:r>
              <a:rPr b="1" lang="en"/>
              <a:t>accumulating the features of input samples in neighbor rectangles</a:t>
            </a:r>
            <a:endParaRPr b="1"/>
          </a:p>
          <a:p>
            <a:pPr indent="0" lvl="0" marL="0" rtl="0" algn="l">
              <a:spcBef>
                <a:spcPts val="1600"/>
              </a:spcBef>
              <a:spcAft>
                <a:spcPts val="0"/>
              </a:spcAft>
              <a:buNone/>
            </a:pPr>
            <a:r>
              <a:t/>
            </a:r>
            <a:endParaRPr/>
          </a:p>
          <a:p>
            <a:pPr indent="0" lvl="0" marL="0" rtl="0" algn="l">
              <a:lnSpc>
                <a:spcPct val="115000"/>
              </a:lnSpc>
              <a:spcBef>
                <a:spcPts val="1600"/>
              </a:spcBef>
              <a:spcAft>
                <a:spcPts val="0"/>
              </a:spcAft>
              <a:buNone/>
            </a:pPr>
            <a:r>
              <a:rPr lang="en"/>
              <a:t>w</a:t>
            </a:r>
            <a:r>
              <a:rPr lang="en"/>
              <a:t>here 𝛀(v) = neighborhood of vector v, </a:t>
            </a:r>
            <a:endParaRPr/>
          </a:p>
          <a:p>
            <a:pPr indent="0" lvl="0" marL="0" rtl="0" algn="l">
              <a:lnSpc>
                <a:spcPct val="115000"/>
              </a:lnSpc>
              <a:spcBef>
                <a:spcPts val="1000"/>
              </a:spcBef>
              <a:spcAft>
                <a:spcPts val="0"/>
              </a:spcAft>
              <a:buNone/>
            </a:pPr>
            <a:r>
              <a:rPr b="1" lang="en"/>
              <a:t>w(fv,fi)</a:t>
            </a:r>
            <a:r>
              <a:rPr lang="en"/>
              <a:t> = weight function of influence from sample i on vertex v, (nearest neighbor indicator)</a:t>
            </a:r>
            <a:endParaRPr/>
          </a:p>
          <a:p>
            <a:pPr indent="0" lvl="0" marL="0" rtl="0" algn="l">
              <a:lnSpc>
                <a:spcPct val="115000"/>
              </a:lnSpc>
              <a:spcBef>
                <a:spcPts val="1000"/>
              </a:spcBef>
              <a:spcAft>
                <a:spcPts val="0"/>
              </a:spcAft>
              <a:buNone/>
            </a:pPr>
            <a:r>
              <a:rPr b="1" lang="en"/>
              <a:t>SI(i)</a:t>
            </a:r>
            <a:r>
              <a:rPr lang="en"/>
              <a:t> = background vote</a:t>
            </a:r>
            <a:endParaRPr/>
          </a:p>
          <a:p>
            <a:pPr indent="0" lvl="0" marL="0" rtl="0" algn="l">
              <a:lnSpc>
                <a:spcPct val="150000"/>
              </a:lnSpc>
              <a:spcBef>
                <a:spcPts val="0"/>
              </a:spcBef>
              <a:spcAft>
                <a:spcPts val="0"/>
              </a:spcAft>
              <a:buNone/>
            </a:pPr>
            <a:r>
              <a:t/>
            </a:r>
            <a:endParaRPr/>
          </a:p>
        </p:txBody>
      </p:sp>
      <p:pic>
        <p:nvPicPr>
          <p:cNvPr id="155" name="Google Shape;155;p23"/>
          <p:cNvPicPr preferRelativeResize="0"/>
          <p:nvPr/>
        </p:nvPicPr>
        <p:blipFill rotWithShape="1">
          <a:blip r:embed="rId3">
            <a:alphaModFix/>
          </a:blip>
          <a:srcRect b="22399" l="13812" r="61172" t="38066"/>
          <a:stretch/>
        </p:blipFill>
        <p:spPr>
          <a:xfrm>
            <a:off x="4550775" y="977075"/>
            <a:ext cx="4184000" cy="3719498"/>
          </a:xfrm>
          <a:prstGeom prst="rect">
            <a:avLst/>
          </a:prstGeom>
          <a:noFill/>
          <a:ln>
            <a:noFill/>
          </a:ln>
        </p:spPr>
      </p:pic>
      <p:pic>
        <p:nvPicPr>
          <p:cNvPr id="156" name="Google Shape;156;p23"/>
          <p:cNvPicPr preferRelativeResize="0"/>
          <p:nvPr/>
        </p:nvPicPr>
        <p:blipFill rotWithShape="1">
          <a:blip r:embed="rId4">
            <a:alphaModFix/>
          </a:blip>
          <a:srcRect b="36952" l="39020" r="34207" t="50389"/>
          <a:stretch/>
        </p:blipFill>
        <p:spPr>
          <a:xfrm>
            <a:off x="1185125" y="3261513"/>
            <a:ext cx="2448051" cy="651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Convolving</a:t>
            </a:r>
            <a:endParaRPr/>
          </a:p>
        </p:txBody>
      </p:sp>
      <p:sp>
        <p:nvSpPr>
          <p:cNvPr id="162" name="Google Shape;162;p24"/>
          <p:cNvSpPr txBox="1"/>
          <p:nvPr>
            <p:ph idx="1" type="body"/>
          </p:nvPr>
        </p:nvSpPr>
        <p:spPr>
          <a:xfrm>
            <a:off x="729450" y="2078875"/>
            <a:ext cx="4010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filtered feature on vertex v  becomes: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Where c(m) = 4-Dimensional learnable filter to propagate votes to neighboring vertices</a:t>
            </a:r>
            <a:endParaRPr/>
          </a:p>
          <a:p>
            <a:pPr indent="0" lvl="0" marL="0" rtl="0" algn="l">
              <a:spcBef>
                <a:spcPts val="1600"/>
              </a:spcBef>
              <a:spcAft>
                <a:spcPts val="1600"/>
              </a:spcAft>
              <a:buNone/>
            </a:pPr>
            <a:r>
              <a:rPr lang="en"/>
              <a:t>Learnable filters compost the Bilateral Neural Network which is trained by minimizing loss between So(O0  output sample o and target feature o</a:t>
            </a:r>
            <a:endParaRPr/>
          </a:p>
        </p:txBody>
      </p:sp>
      <p:pic>
        <p:nvPicPr>
          <p:cNvPr id="163" name="Google Shape;163;p24"/>
          <p:cNvPicPr preferRelativeResize="0"/>
          <p:nvPr/>
        </p:nvPicPr>
        <p:blipFill rotWithShape="1">
          <a:blip r:embed="rId3">
            <a:alphaModFix/>
          </a:blip>
          <a:srcRect b="22399" l="38590" r="39482" t="38066"/>
          <a:stretch/>
        </p:blipFill>
        <p:spPr>
          <a:xfrm>
            <a:off x="4980851" y="1115250"/>
            <a:ext cx="3574426" cy="3625024"/>
          </a:xfrm>
          <a:prstGeom prst="rect">
            <a:avLst/>
          </a:prstGeom>
          <a:noFill/>
          <a:ln>
            <a:noFill/>
          </a:ln>
        </p:spPr>
      </p:pic>
      <p:pic>
        <p:nvPicPr>
          <p:cNvPr id="164" name="Google Shape;164;p24"/>
          <p:cNvPicPr preferRelativeResize="0"/>
          <p:nvPr/>
        </p:nvPicPr>
        <p:blipFill rotWithShape="1">
          <a:blip r:embed="rId4">
            <a:alphaModFix/>
          </a:blip>
          <a:srcRect b="48962" l="35888" r="34776" t="38742"/>
          <a:stretch/>
        </p:blipFill>
        <p:spPr>
          <a:xfrm>
            <a:off x="1068000" y="2480225"/>
            <a:ext cx="2682451" cy="632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Slicing</a:t>
            </a:r>
            <a:endParaRPr/>
          </a:p>
        </p:txBody>
      </p:sp>
      <p:sp>
        <p:nvSpPr>
          <p:cNvPr id="170" name="Google Shape;170;p25"/>
          <p:cNvSpPr txBox="1"/>
          <p:nvPr>
            <p:ph idx="1" type="body"/>
          </p:nvPr>
        </p:nvSpPr>
        <p:spPr>
          <a:xfrm>
            <a:off x="729450" y="2078875"/>
            <a:ext cx="3684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propagated votes are forwarded to the remaining pixels on the same frame, based on their optical flow and spatial locations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1600"/>
              </a:spcAft>
              <a:buNone/>
            </a:pPr>
            <a:r>
              <a:t/>
            </a:r>
            <a:endParaRPr/>
          </a:p>
        </p:txBody>
      </p:sp>
      <p:pic>
        <p:nvPicPr>
          <p:cNvPr id="171" name="Google Shape;171;p25"/>
          <p:cNvPicPr preferRelativeResize="0"/>
          <p:nvPr/>
        </p:nvPicPr>
        <p:blipFill rotWithShape="1">
          <a:blip r:embed="rId3">
            <a:alphaModFix/>
          </a:blip>
          <a:srcRect b="22399" l="61229" r="14088" t="38066"/>
          <a:stretch/>
        </p:blipFill>
        <p:spPr>
          <a:xfrm>
            <a:off x="4595851" y="841825"/>
            <a:ext cx="4197050" cy="3781274"/>
          </a:xfrm>
          <a:prstGeom prst="rect">
            <a:avLst/>
          </a:prstGeom>
          <a:noFill/>
          <a:ln>
            <a:noFill/>
          </a:ln>
        </p:spPr>
      </p:pic>
      <p:pic>
        <p:nvPicPr>
          <p:cNvPr id="172" name="Google Shape;172;p25"/>
          <p:cNvPicPr preferRelativeResize="0"/>
          <p:nvPr/>
        </p:nvPicPr>
        <p:blipFill rotWithShape="1">
          <a:blip r:embed="rId4">
            <a:alphaModFix/>
          </a:blip>
          <a:srcRect b="18253" l="36460" r="35059" t="68834"/>
          <a:stretch/>
        </p:blipFill>
        <p:spPr>
          <a:xfrm>
            <a:off x="573275" y="3123875"/>
            <a:ext cx="3684902" cy="93965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BNN</a:t>
            </a:r>
            <a:endParaRPr/>
          </a:p>
        </p:txBody>
      </p:sp>
      <p:sp>
        <p:nvSpPr>
          <p:cNvPr id="178" name="Google Shape;178;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e clip the negative background votes (weighted and filtered sample pixels) by ReLU and apply the tanh function to convert the clipped votes to </a:t>
            </a:r>
            <a:r>
              <a:rPr b="1" lang="en"/>
              <a:t>background probability</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and </a:t>
            </a:r>
            <a:r>
              <a:rPr b="1" lang="en"/>
              <a:t>minimize training loss</a:t>
            </a:r>
            <a:r>
              <a:rPr lang="en"/>
              <a:t>: the cross entropy between pBG and the inverted “ground truth mask” (assuming it’s the </a:t>
            </a:r>
            <a:r>
              <a:rPr lang="en"/>
              <a:t>thresholded</a:t>
            </a:r>
            <a:r>
              <a:rPr lang="en"/>
              <a:t> objectness map?)</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1600"/>
              </a:spcAft>
              <a:buNone/>
            </a:pPr>
            <a:r>
              <a:t/>
            </a:r>
            <a:endParaRPr/>
          </a:p>
        </p:txBody>
      </p:sp>
      <p:pic>
        <p:nvPicPr>
          <p:cNvPr id="179" name="Google Shape;179;p26"/>
          <p:cNvPicPr preferRelativeResize="0"/>
          <p:nvPr/>
        </p:nvPicPr>
        <p:blipFill rotWithShape="1">
          <a:blip r:embed="rId3">
            <a:alphaModFix/>
          </a:blip>
          <a:srcRect b="53155" l="33467" r="29506" t="33427"/>
          <a:stretch/>
        </p:blipFill>
        <p:spPr>
          <a:xfrm>
            <a:off x="2044525" y="2734150"/>
            <a:ext cx="4663149" cy="950551"/>
          </a:xfrm>
          <a:prstGeom prst="rect">
            <a:avLst/>
          </a:prstGeom>
          <a:noFill/>
          <a:ln>
            <a:noFill/>
          </a:ln>
        </p:spPr>
      </p:pic>
      <p:pic>
        <p:nvPicPr>
          <p:cNvPr id="180" name="Google Shape;180;p26"/>
          <p:cNvPicPr preferRelativeResize="0"/>
          <p:nvPr/>
        </p:nvPicPr>
        <p:blipFill rotWithShape="1">
          <a:blip r:embed="rId4">
            <a:alphaModFix/>
          </a:blip>
          <a:srcRect b="30119" l="28341" r="24666" t="56969"/>
          <a:stretch/>
        </p:blipFill>
        <p:spPr>
          <a:xfrm>
            <a:off x="2500300" y="4206399"/>
            <a:ext cx="4297101" cy="664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2: Embedding Graph Cut</a:t>
            </a:r>
            <a:endParaRPr/>
          </a:p>
        </p:txBody>
      </p:sp>
      <p:sp>
        <p:nvSpPr>
          <p:cNvPr id="186" name="Google Shape;186;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We extract seeds based on the embedding discrepancy map, which become graph nodes. Edges connect nodes that are spatial neighbors OR from consecutive frames</a:t>
            </a:r>
            <a:endParaRPr/>
          </a:p>
        </p:txBody>
      </p:sp>
      <p:pic>
        <p:nvPicPr>
          <p:cNvPr id="187" name="Google Shape;187;p27"/>
          <p:cNvPicPr preferRelativeResize="0"/>
          <p:nvPr/>
        </p:nvPicPr>
        <p:blipFill rotWithShape="1">
          <a:blip r:embed="rId3">
            <a:alphaModFix/>
          </a:blip>
          <a:srcRect b="23873" l="15915" r="16988" t="39295"/>
          <a:stretch/>
        </p:blipFill>
        <p:spPr>
          <a:xfrm>
            <a:off x="697800" y="1853850"/>
            <a:ext cx="7748403" cy="2392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Instance Embedding</a:t>
            </a:r>
            <a:endParaRPr/>
          </a:p>
        </p:txBody>
      </p:sp>
      <p:sp>
        <p:nvSpPr>
          <p:cNvPr id="193" name="Google Shape;19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embedding e is a representation vector of a pixel, and similarity of two embeddings is defined by the probability that they both belong to the same object: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instance embeddings are explicitly trained to encode pixel-wise similarity by minimizing the cross entropy between R(i, j) and the “ground truth identical instance indicator”</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94" name="Google Shape;194;p28"/>
          <p:cNvPicPr preferRelativeResize="0"/>
          <p:nvPr/>
        </p:nvPicPr>
        <p:blipFill rotWithShape="1">
          <a:blip r:embed="rId3">
            <a:alphaModFix/>
          </a:blip>
          <a:srcRect b="36447" l="31898" r="30932" t="47856"/>
          <a:stretch/>
        </p:blipFill>
        <p:spPr>
          <a:xfrm>
            <a:off x="2773725" y="2721950"/>
            <a:ext cx="3069747" cy="7292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Embedding Graph</a:t>
            </a:r>
            <a:endParaRPr/>
          </a:p>
        </p:txBody>
      </p:sp>
      <p:sp>
        <p:nvSpPr>
          <p:cNvPr id="200" name="Google Shape;200;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
            </a:r>
            <a:r>
              <a:rPr lang="en"/>
              <a:t>raph is built from a small subset of pixels that are approximately evenly distributed in the spatial space and located at stable points of the instance embedding map. (</a:t>
            </a:r>
            <a:r>
              <a:rPr b="1" lang="en"/>
              <a:t>representative pixel sample</a:t>
            </a:r>
            <a:r>
              <a:rPr lang="en"/>
              <a:t>)</a:t>
            </a:r>
            <a:endParaRPr/>
          </a:p>
          <a:p>
            <a:pPr indent="0" lvl="0" marL="0" rtl="0" algn="l">
              <a:spcBef>
                <a:spcPts val="1600"/>
              </a:spcBef>
              <a:spcAft>
                <a:spcPts val="0"/>
              </a:spcAft>
              <a:buNone/>
            </a:pPr>
            <a:r>
              <a:rPr lang="en"/>
              <a:t>These sampled pixels are called </a:t>
            </a:r>
            <a:r>
              <a:rPr b="1" lang="en"/>
              <a:t>“seeds” </a:t>
            </a:r>
            <a:r>
              <a:rPr lang="en"/>
              <a:t>and initially obtained  via </a:t>
            </a:r>
            <a:r>
              <a:rPr b="1" lang="en"/>
              <a:t>cost minimization.</a:t>
            </a:r>
            <a:endParaRPr b="1"/>
          </a:p>
          <a:p>
            <a:pPr indent="0" lvl="0" marL="0" rtl="0" algn="l">
              <a:spcBef>
                <a:spcPts val="1600"/>
              </a:spcBef>
              <a:spcAft>
                <a:spcPts val="0"/>
              </a:spcAft>
              <a:buNone/>
            </a:pPr>
            <a:r>
              <a:rPr lang="en"/>
              <a:t>To classify the seeds on frame t, we build a graph based on seeds from frames (t − 1) to (t + 1)</a:t>
            </a:r>
            <a:endParaRPr/>
          </a:p>
          <a:p>
            <a:pPr indent="0" lvl="0" marL="0" rtl="0" algn="l">
              <a:spcBef>
                <a:spcPts val="1600"/>
              </a:spcBef>
              <a:spcAft>
                <a:spcPts val="1600"/>
              </a:spcAft>
              <a:buNone/>
            </a:pPr>
            <a:r>
              <a:rPr lang="en"/>
              <a:t>Given the seeds on a frame, we identify the closest seed to every pixel, and we link the seeds with a graph edge if two neighboring pixels are closest to different seeds. These edges are called </a:t>
            </a:r>
            <a:r>
              <a:rPr b="1" lang="en"/>
              <a:t>spatial edges</a:t>
            </a:r>
            <a:r>
              <a:rPr lang="en"/>
              <a:t>. For seeds from consecutive frames, they are densely linked to yield </a:t>
            </a:r>
            <a:r>
              <a:rPr b="1" lang="en"/>
              <a:t>temporal edges.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Cut</a:t>
            </a:r>
            <a:endParaRPr/>
          </a:p>
        </p:txBody>
      </p:sp>
      <p:sp>
        <p:nvSpPr>
          <p:cNvPr id="206" name="Google Shape;206;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the </a:t>
            </a:r>
            <a:r>
              <a:rPr b="1" lang="en"/>
              <a:t>instance embeddings</a:t>
            </a:r>
            <a:r>
              <a:rPr lang="en"/>
              <a:t> describing pixel similarity, the </a:t>
            </a:r>
            <a:r>
              <a:rPr b="1" lang="en"/>
              <a:t>objectness score</a:t>
            </a:r>
            <a:r>
              <a:rPr lang="en"/>
              <a:t> and </a:t>
            </a:r>
            <a:r>
              <a:rPr b="1" lang="en"/>
              <a:t>background score </a:t>
            </a:r>
            <a:r>
              <a:rPr lang="en"/>
              <a:t>from the BNN, we adopt the graph cut method to classify seed pixels by minimizing a cost function. </a:t>
            </a:r>
            <a:endParaRPr/>
          </a:p>
          <a:p>
            <a:pPr indent="0" lvl="0" marL="0" rtl="0" algn="l">
              <a:spcBef>
                <a:spcPts val="1600"/>
              </a:spcBef>
              <a:spcAft>
                <a:spcPts val="0"/>
              </a:spcAft>
              <a:buNone/>
            </a:pPr>
            <a:r>
              <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1600"/>
              </a:spcAft>
              <a:buNone/>
            </a:pPr>
            <a:r>
              <a:rPr lang="en"/>
              <a:t>Where 𝝓(i) is the unary cost for each seed in seed set; 𝜃(i,j) is pairwise cost for all pairs in set of graph edges ε; l(i) is the assigned label {0,1} of seed i</a:t>
            </a:r>
            <a:endParaRPr/>
          </a:p>
        </p:txBody>
      </p:sp>
      <p:pic>
        <p:nvPicPr>
          <p:cNvPr id="207" name="Google Shape;207;p30"/>
          <p:cNvPicPr preferRelativeResize="0"/>
          <p:nvPr/>
        </p:nvPicPr>
        <p:blipFill rotWithShape="1">
          <a:blip r:embed="rId3">
            <a:alphaModFix/>
          </a:blip>
          <a:srcRect b="41255" l="33466" r="32499" t="48338"/>
          <a:stretch/>
        </p:blipFill>
        <p:spPr>
          <a:xfrm>
            <a:off x="2018525" y="2889925"/>
            <a:ext cx="4474976" cy="7695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Unary Cost</a:t>
            </a:r>
            <a:endParaRPr/>
          </a:p>
        </p:txBody>
      </p:sp>
      <p:sp>
        <p:nvSpPr>
          <p:cNvPr id="213" name="Google Shape;213;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by:</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Where 𝝓BG and </a:t>
            </a:r>
            <a:r>
              <a:rPr lang="en"/>
              <a:t>𝝓FG</a:t>
            </a:r>
            <a:r>
              <a:rPr lang="en"/>
              <a:t>  are the costs of node i being labeled BG or FG </a:t>
            </a:r>
            <a:endParaRPr/>
          </a:p>
          <a:p>
            <a:pPr indent="0" lvl="0" marL="0" rtl="0" algn="l">
              <a:spcBef>
                <a:spcPts val="1600"/>
              </a:spcBef>
              <a:spcAft>
                <a:spcPts val="1600"/>
              </a:spcAft>
              <a:buNone/>
            </a:pPr>
            <a:r>
              <a:t/>
            </a:r>
            <a:endParaRPr/>
          </a:p>
        </p:txBody>
      </p:sp>
      <p:pic>
        <p:nvPicPr>
          <p:cNvPr id="214" name="Google Shape;214;p31"/>
          <p:cNvPicPr preferRelativeResize="0"/>
          <p:nvPr/>
        </p:nvPicPr>
        <p:blipFill rotWithShape="1">
          <a:blip r:embed="rId3">
            <a:alphaModFix/>
          </a:blip>
          <a:srcRect b="53408" l="36313" r="33211" t="37983"/>
          <a:stretch/>
        </p:blipFill>
        <p:spPr>
          <a:xfrm>
            <a:off x="1510650" y="2213649"/>
            <a:ext cx="4507898" cy="716198"/>
          </a:xfrm>
          <a:prstGeom prst="rect">
            <a:avLst/>
          </a:prstGeom>
          <a:noFill/>
          <a:ln>
            <a:noFill/>
          </a:ln>
        </p:spPr>
      </p:pic>
      <p:pic>
        <p:nvPicPr>
          <p:cNvPr id="215" name="Google Shape;215;p31"/>
          <p:cNvPicPr preferRelativeResize="0"/>
          <p:nvPr/>
        </p:nvPicPr>
        <p:blipFill rotWithShape="1">
          <a:blip r:embed="rId4">
            <a:alphaModFix/>
          </a:blip>
          <a:srcRect b="21005" l="42152" r="37910" t="65070"/>
          <a:stretch/>
        </p:blipFill>
        <p:spPr>
          <a:xfrm>
            <a:off x="3254129" y="3516250"/>
            <a:ext cx="2527597" cy="992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Segmenting Cilia</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Cilia</a:t>
            </a:r>
            <a:r>
              <a:rPr lang="en" sz="1800"/>
              <a:t>: The microscopic hairs on cells</a:t>
            </a:r>
            <a:endParaRPr sz="1800"/>
          </a:p>
          <a:p>
            <a:pPr indent="0" lvl="0" marL="0" rtl="0" algn="l">
              <a:spcBef>
                <a:spcPts val="1600"/>
              </a:spcBef>
              <a:spcAft>
                <a:spcPts val="0"/>
              </a:spcAft>
              <a:buNone/>
            </a:pPr>
            <a:r>
              <a:rPr b="1" lang="en" sz="1800"/>
              <a:t>Ciliopathy</a:t>
            </a:r>
            <a:r>
              <a:rPr lang="en" sz="1800"/>
              <a:t>: Genetic disorder characterized by malfunctioning cilia</a:t>
            </a:r>
            <a:endParaRPr sz="1800"/>
          </a:p>
          <a:p>
            <a:pPr indent="0" lvl="0" marL="0" rtl="0" algn="l">
              <a:spcBef>
                <a:spcPts val="1600"/>
              </a:spcBef>
              <a:spcAft>
                <a:spcPts val="0"/>
              </a:spcAft>
              <a:buNone/>
            </a:pPr>
            <a:r>
              <a:rPr b="1" lang="en" sz="1800"/>
              <a:t>Detection </a:t>
            </a:r>
            <a:r>
              <a:rPr lang="en" sz="1800"/>
              <a:t>of cilia in video data and </a:t>
            </a:r>
            <a:r>
              <a:rPr b="1" lang="en" sz="1800"/>
              <a:t>classification</a:t>
            </a:r>
            <a:r>
              <a:rPr lang="en" sz="1800"/>
              <a:t> of ciliary motion is clinically compelling.</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Pairwise Cost</a:t>
            </a:r>
            <a:endParaRPr/>
          </a:p>
        </p:txBody>
      </p:sp>
      <p:sp>
        <p:nvSpPr>
          <p:cNvPr id="221" name="Google Shape;22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pairwise cost encourages similar nodes to be assigned to the same category = </a:t>
            </a:r>
            <a:r>
              <a:rPr b="1" lang="en"/>
              <a:t>reduces errors from static parts of non-rigid objects; </a:t>
            </a:r>
            <a:r>
              <a:rPr lang="en"/>
              <a:t>if seeds i and j are from different frames, optical flow is ignored</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0"/>
              </a:spcAft>
              <a:buClr>
                <a:srgbClr val="000000"/>
              </a:buClr>
              <a:buSzPts val="1100"/>
              <a:buFont typeface="Arial"/>
              <a:buNone/>
            </a:pPr>
            <a:r>
              <a:t/>
            </a:r>
            <a:endParaRPr b="1"/>
          </a:p>
          <a:p>
            <a:pPr indent="0" lvl="0" marL="0" rtl="0" algn="l">
              <a:spcBef>
                <a:spcPts val="1600"/>
              </a:spcBef>
              <a:spcAft>
                <a:spcPts val="1600"/>
              </a:spcAft>
              <a:buNone/>
            </a:pPr>
            <a:r>
              <a:t/>
            </a:r>
            <a:endParaRPr/>
          </a:p>
        </p:txBody>
      </p:sp>
      <p:pic>
        <p:nvPicPr>
          <p:cNvPr id="222" name="Google Shape;222;p32"/>
          <p:cNvPicPr preferRelativeResize="0"/>
          <p:nvPr/>
        </p:nvPicPr>
        <p:blipFill rotWithShape="1">
          <a:blip r:embed="rId3">
            <a:alphaModFix/>
          </a:blip>
          <a:srcRect b="40245" l="27196" r="23101" t="47603"/>
          <a:stretch/>
        </p:blipFill>
        <p:spPr>
          <a:xfrm>
            <a:off x="1017694" y="3347000"/>
            <a:ext cx="7219827" cy="992974"/>
          </a:xfrm>
          <a:prstGeom prst="rect">
            <a:avLst/>
          </a:prstGeom>
          <a:noFill/>
          <a:ln>
            <a:noFill/>
          </a:ln>
        </p:spPr>
      </p:pic>
      <p:cxnSp>
        <p:nvCxnSpPr>
          <p:cNvPr id="223" name="Google Shape;223;p32"/>
          <p:cNvCxnSpPr/>
          <p:nvPr/>
        </p:nvCxnSpPr>
        <p:spPr>
          <a:xfrm rot="10800000">
            <a:off x="3503075" y="3086525"/>
            <a:ext cx="12900" cy="351600"/>
          </a:xfrm>
          <a:prstGeom prst="straightConnector1">
            <a:avLst/>
          </a:prstGeom>
          <a:noFill/>
          <a:ln cap="flat" cmpd="sng" w="19050">
            <a:solidFill>
              <a:schemeClr val="dk2"/>
            </a:solidFill>
            <a:prstDash val="solid"/>
            <a:round/>
            <a:headEnd len="med" w="med" type="none"/>
            <a:tailEnd len="med" w="med" type="triangle"/>
          </a:ln>
        </p:spPr>
      </p:cxnSp>
      <p:cxnSp>
        <p:nvCxnSpPr>
          <p:cNvPr id="224" name="Google Shape;224;p32"/>
          <p:cNvCxnSpPr/>
          <p:nvPr/>
        </p:nvCxnSpPr>
        <p:spPr>
          <a:xfrm rot="10800000">
            <a:off x="7223375" y="3147775"/>
            <a:ext cx="12900" cy="351600"/>
          </a:xfrm>
          <a:prstGeom prst="straightConnector1">
            <a:avLst/>
          </a:prstGeom>
          <a:noFill/>
          <a:ln cap="flat" cmpd="sng" w="19050">
            <a:solidFill>
              <a:schemeClr val="dk2"/>
            </a:solidFill>
            <a:prstDash val="solid"/>
            <a:round/>
            <a:headEnd len="med" w="med" type="none"/>
            <a:tailEnd len="med" w="med" type="triangle"/>
          </a:ln>
        </p:spPr>
      </p:cxnSp>
      <p:cxnSp>
        <p:nvCxnSpPr>
          <p:cNvPr id="225" name="Google Shape;225;p32"/>
          <p:cNvCxnSpPr>
            <a:endCxn id="226" idx="2"/>
          </p:cNvCxnSpPr>
          <p:nvPr/>
        </p:nvCxnSpPr>
        <p:spPr>
          <a:xfrm flipH="1" rot="10800000">
            <a:off x="5096900" y="3147775"/>
            <a:ext cx="125700" cy="465000"/>
          </a:xfrm>
          <a:prstGeom prst="straightConnector1">
            <a:avLst/>
          </a:prstGeom>
          <a:noFill/>
          <a:ln cap="flat" cmpd="sng" w="19050">
            <a:solidFill>
              <a:schemeClr val="dk2"/>
            </a:solidFill>
            <a:prstDash val="solid"/>
            <a:round/>
            <a:headEnd len="med" w="med" type="none"/>
            <a:tailEnd len="med" w="med" type="triangle"/>
          </a:ln>
        </p:spPr>
      </p:cxnSp>
      <p:cxnSp>
        <p:nvCxnSpPr>
          <p:cNvPr id="227" name="Google Shape;227;p32"/>
          <p:cNvCxnSpPr>
            <a:endCxn id="228" idx="1"/>
          </p:cNvCxnSpPr>
          <p:nvPr/>
        </p:nvCxnSpPr>
        <p:spPr>
          <a:xfrm>
            <a:off x="3579950" y="4105700"/>
            <a:ext cx="917100" cy="459300"/>
          </a:xfrm>
          <a:prstGeom prst="straightConnector1">
            <a:avLst/>
          </a:prstGeom>
          <a:noFill/>
          <a:ln cap="flat" cmpd="sng" w="19050">
            <a:solidFill>
              <a:schemeClr val="dk2"/>
            </a:solidFill>
            <a:prstDash val="solid"/>
            <a:round/>
            <a:headEnd len="med" w="med" type="none"/>
            <a:tailEnd len="med" w="med" type="triangle"/>
          </a:ln>
        </p:spPr>
      </p:cxnSp>
      <p:cxnSp>
        <p:nvCxnSpPr>
          <p:cNvPr id="229" name="Google Shape;229;p32"/>
          <p:cNvCxnSpPr>
            <a:endCxn id="228" idx="3"/>
          </p:cNvCxnSpPr>
          <p:nvPr/>
        </p:nvCxnSpPr>
        <p:spPr>
          <a:xfrm flipH="1">
            <a:off x="5948150" y="4209800"/>
            <a:ext cx="1089900" cy="355200"/>
          </a:xfrm>
          <a:prstGeom prst="straightConnector1">
            <a:avLst/>
          </a:prstGeom>
          <a:noFill/>
          <a:ln cap="flat" cmpd="sng" w="19050">
            <a:solidFill>
              <a:schemeClr val="dk2"/>
            </a:solidFill>
            <a:prstDash val="solid"/>
            <a:round/>
            <a:headEnd len="med" w="med" type="none"/>
            <a:tailEnd len="med" w="med" type="triangle"/>
          </a:ln>
        </p:spPr>
      </p:cxnSp>
      <p:sp>
        <p:nvSpPr>
          <p:cNvPr id="230" name="Google Shape;230;p32"/>
          <p:cNvSpPr txBox="1"/>
          <p:nvPr/>
        </p:nvSpPr>
        <p:spPr>
          <a:xfrm>
            <a:off x="2780900" y="2761025"/>
            <a:ext cx="16278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Instance similarity</a:t>
            </a:r>
            <a:endParaRPr>
              <a:latin typeface="Lato"/>
              <a:ea typeface="Lato"/>
              <a:cs typeface="Lato"/>
              <a:sym typeface="Lato"/>
            </a:endParaRPr>
          </a:p>
        </p:txBody>
      </p:sp>
      <p:sp>
        <p:nvSpPr>
          <p:cNvPr id="231" name="Google Shape;231;p32"/>
          <p:cNvSpPr txBox="1"/>
          <p:nvPr/>
        </p:nvSpPr>
        <p:spPr>
          <a:xfrm>
            <a:off x="6415925" y="2578725"/>
            <a:ext cx="16278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Motion similarity (from optical flow)</a:t>
            </a:r>
            <a:endParaRPr>
              <a:latin typeface="Lato"/>
              <a:ea typeface="Lato"/>
              <a:cs typeface="Lato"/>
              <a:sym typeface="Lato"/>
            </a:endParaRPr>
          </a:p>
        </p:txBody>
      </p:sp>
      <p:sp>
        <p:nvSpPr>
          <p:cNvPr id="226" name="Google Shape;226;p32"/>
          <p:cNvSpPr txBox="1"/>
          <p:nvPr/>
        </p:nvSpPr>
        <p:spPr>
          <a:xfrm>
            <a:off x="4408700" y="2887375"/>
            <a:ext cx="16278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Indicator function</a:t>
            </a:r>
            <a:endParaRPr>
              <a:latin typeface="Lato"/>
              <a:ea typeface="Lato"/>
              <a:cs typeface="Lato"/>
              <a:sym typeface="Lato"/>
            </a:endParaRPr>
          </a:p>
        </p:txBody>
      </p:sp>
      <p:sp>
        <p:nvSpPr>
          <p:cNvPr id="228" name="Google Shape;228;p32"/>
          <p:cNvSpPr txBox="1"/>
          <p:nvPr/>
        </p:nvSpPr>
        <p:spPr>
          <a:xfrm>
            <a:off x="4497050" y="4434800"/>
            <a:ext cx="1451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Std. deviation of Gaussian kernel</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3: Label Propagation</a:t>
            </a:r>
            <a:endParaRPr/>
          </a:p>
        </p:txBody>
      </p:sp>
      <p:sp>
        <p:nvSpPr>
          <p:cNvPr id="237" name="Google Shape;237;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Given an arbitrary pixel, i, with its temporal-spatial location denoted by (xi , yi , ti)ᵀ , we can identify its neighboring seeds on frame ti by finding its spatially closest seed and the spatial neighbors of that seed in the graph</a:t>
            </a:r>
            <a:endParaRPr/>
          </a:p>
        </p:txBody>
      </p:sp>
      <p:pic>
        <p:nvPicPr>
          <p:cNvPr id="238" name="Google Shape;238;p33"/>
          <p:cNvPicPr preferRelativeResize="0"/>
          <p:nvPr/>
        </p:nvPicPr>
        <p:blipFill rotWithShape="1">
          <a:blip r:embed="rId3">
            <a:alphaModFix/>
          </a:blip>
          <a:srcRect b="21414" l="23341" r="22650" t="45681"/>
          <a:stretch/>
        </p:blipFill>
        <p:spPr>
          <a:xfrm>
            <a:off x="1175350" y="1853850"/>
            <a:ext cx="6793299" cy="23281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 Propagation</a:t>
            </a:r>
            <a:endParaRPr/>
          </a:p>
        </p:txBody>
      </p:sp>
      <p:sp>
        <p:nvSpPr>
          <p:cNvPr id="244" name="Google Shape;244;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Neighboring </a:t>
            </a:r>
            <a:r>
              <a:rPr lang="en"/>
              <a:t>seed set for pixel i is denoted by N(i). Among the seeds in N (i), the one with the shortest embedding distance to i is found by:</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The label of seed n is given to pixel i!</a:t>
            </a:r>
            <a:endParaRPr/>
          </a:p>
          <a:p>
            <a:pPr indent="0" lvl="0" marL="0" rtl="0" algn="l">
              <a:spcBef>
                <a:spcPts val="1600"/>
              </a:spcBef>
              <a:spcAft>
                <a:spcPts val="0"/>
              </a:spcAft>
              <a:buNone/>
            </a:pPr>
            <a:r>
              <a:rPr lang="en"/>
              <a:t>Repeat for all embeddings in the original dense instance embedding map</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1600"/>
              </a:spcAft>
              <a:buNone/>
            </a:pPr>
            <a:r>
              <a:t/>
            </a:r>
            <a:endParaRPr/>
          </a:p>
        </p:txBody>
      </p:sp>
      <p:pic>
        <p:nvPicPr>
          <p:cNvPr id="245" name="Google Shape;245;p34"/>
          <p:cNvPicPr preferRelativeResize="0"/>
          <p:nvPr/>
        </p:nvPicPr>
        <p:blipFill rotWithShape="1">
          <a:blip r:embed="rId3">
            <a:alphaModFix/>
          </a:blip>
          <a:srcRect b="42270" l="35173" r="41187" t="48362"/>
          <a:stretch/>
        </p:blipFill>
        <p:spPr>
          <a:xfrm>
            <a:off x="2730475" y="2774025"/>
            <a:ext cx="2921024" cy="651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Step</a:t>
            </a:r>
            <a:endParaRPr/>
          </a:p>
        </p:txBody>
      </p:sp>
      <p:sp>
        <p:nvSpPr>
          <p:cNvPr id="251" name="Google Shape;251;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Because the resolution of the dense embedding map is lower than the original video, we</a:t>
            </a:r>
            <a:r>
              <a:rPr b="1" lang="en" sz="1400"/>
              <a:t> upsample the probability map </a:t>
            </a:r>
            <a:r>
              <a:rPr lang="en" sz="1400"/>
              <a:t>using the multilinear interpolation to the original resolution and further refine it with a</a:t>
            </a:r>
            <a:r>
              <a:rPr b="1" lang="en" sz="1400"/>
              <a:t> dense conditional random field</a:t>
            </a:r>
            <a:endParaRPr b="1" sz="1400"/>
          </a:p>
          <a:p>
            <a:pPr indent="0" lvl="0" marL="0" rtl="0" algn="l">
              <a:spcBef>
                <a:spcPts val="1600"/>
              </a:spcBef>
              <a:spcAft>
                <a:spcPts val="0"/>
              </a:spcAft>
              <a:buNone/>
            </a:pPr>
            <a:r>
              <a:rPr b="1" lang="en" sz="1400"/>
              <a:t>Multilinear interpolation: </a:t>
            </a:r>
            <a:r>
              <a:rPr lang="en" sz="1400"/>
              <a:t>interpolates values to get same dimension values as original objectness map</a:t>
            </a:r>
            <a:endParaRPr sz="1400"/>
          </a:p>
          <a:p>
            <a:pPr indent="0" lvl="0" marL="0" rtl="0" algn="l">
              <a:spcBef>
                <a:spcPts val="1600"/>
              </a:spcBef>
              <a:spcAft>
                <a:spcPts val="0"/>
              </a:spcAft>
              <a:buClr>
                <a:srgbClr val="000000"/>
              </a:buClr>
              <a:buSzPts val="1100"/>
              <a:buFont typeface="Arial"/>
              <a:buNone/>
            </a:pPr>
            <a:r>
              <a:t/>
            </a:r>
            <a:endParaRPr sz="1400"/>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Cilia project: Good option?</a:t>
            </a:r>
            <a:endParaRPr/>
          </a:p>
        </p:txBody>
      </p:sp>
      <p:sp>
        <p:nvSpPr>
          <p:cNvPr id="257" name="Google Shape;257;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think so! </a:t>
            </a:r>
            <a:endParaRPr/>
          </a:p>
          <a:p>
            <a:pPr indent="-311150" lvl="0" marL="457200" rtl="0" algn="l">
              <a:spcBef>
                <a:spcPts val="1600"/>
              </a:spcBef>
              <a:spcAft>
                <a:spcPts val="0"/>
              </a:spcAft>
              <a:buSzPts val="1300"/>
              <a:buChar char="-"/>
            </a:pPr>
            <a:r>
              <a:rPr lang="en"/>
              <a:t>Curbs high learning bias (e.q. Networks only determine that cilia are on cells)</a:t>
            </a:r>
            <a:endParaRPr/>
          </a:p>
          <a:p>
            <a:pPr indent="-311150" lvl="0" marL="457200" rtl="0" algn="l">
              <a:spcBef>
                <a:spcPts val="0"/>
              </a:spcBef>
              <a:spcAft>
                <a:spcPts val="0"/>
              </a:spcAft>
              <a:buSzPts val="1300"/>
              <a:buChar char="-"/>
            </a:pPr>
            <a:r>
              <a:rPr lang="en"/>
              <a:t>Includes static objects in region of interest, great for dyskinetic and rigid cilia types</a:t>
            </a:r>
            <a:endParaRPr/>
          </a:p>
          <a:p>
            <a:pPr indent="-311150" lvl="0" marL="457200" rtl="0" algn="l">
              <a:spcBef>
                <a:spcPts val="0"/>
              </a:spcBef>
              <a:spcAft>
                <a:spcPts val="0"/>
              </a:spcAft>
              <a:buSzPts val="1300"/>
              <a:buChar char="-"/>
            </a:pPr>
            <a:r>
              <a:rPr lang="en"/>
              <a:t>Computationally efficient due to sparse extraction process for embedding graph of seeds, good for decently large videos like cilia data</a:t>
            </a:r>
            <a:endParaRPr/>
          </a:p>
          <a:p>
            <a:pPr indent="0" lvl="0" marL="0" rtl="0" algn="l">
              <a:spcBef>
                <a:spcPts val="1600"/>
              </a:spcBef>
              <a:spcAft>
                <a:spcPts val="1600"/>
              </a:spcAft>
              <a:buNone/>
            </a:pPr>
            <a:r>
              <a:rPr lang="en"/>
              <a:t>Thoughts?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727650" y="2698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 thank you!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Papers</a:t>
            </a:r>
            <a:endParaRPr/>
          </a:p>
        </p:txBody>
      </p:sp>
      <p:sp>
        <p:nvSpPr>
          <p:cNvPr id="268" name="Google Shape;268;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Unsupervised Video Object Segmentation with Motion-based Bilateral Networks, Li et. al.</a:t>
            </a:r>
            <a:endParaRPr/>
          </a:p>
          <a:p>
            <a:pPr indent="0" lvl="0" marL="0" rtl="0" algn="l">
              <a:spcBef>
                <a:spcPts val="1600"/>
              </a:spcBef>
              <a:spcAft>
                <a:spcPts val="0"/>
              </a:spcAft>
              <a:buNone/>
            </a:pPr>
            <a:r>
              <a:rPr lang="en" u="sng">
                <a:solidFill>
                  <a:schemeClr val="hlink"/>
                </a:solidFill>
                <a:hlinkClick r:id="rId4"/>
              </a:rPr>
              <a:t>Semantic Instance Segmentation via Deep Metric Learning, Fathi et. al.</a:t>
            </a:r>
            <a:endParaRPr/>
          </a:p>
          <a:p>
            <a:pPr indent="0" lvl="0" marL="0" rtl="0" algn="l">
              <a:spcBef>
                <a:spcPts val="1600"/>
              </a:spcBef>
              <a:spcAft>
                <a:spcPts val="0"/>
              </a:spcAft>
              <a:buNone/>
            </a:pPr>
            <a:r>
              <a:rPr lang="en" u="sng">
                <a:solidFill>
                  <a:schemeClr val="hlink"/>
                </a:solidFill>
                <a:hlinkClick r:id="rId5"/>
              </a:rPr>
              <a:t>Instance Embedding Transfer to Unsupervised Video Object Segmentation, Li et. al.  </a:t>
            </a:r>
            <a:endParaRPr/>
          </a:p>
          <a:p>
            <a:pPr indent="0" lvl="0" marL="0" rtl="0" algn="l">
              <a:spcBef>
                <a:spcPts val="1600"/>
              </a:spcBef>
              <a:spcAft>
                <a:spcPts val="0"/>
              </a:spcAft>
              <a:buClr>
                <a:srgbClr val="000000"/>
              </a:buClr>
              <a:buSzPts val="1100"/>
              <a:buFont typeface="Arial"/>
              <a:buNone/>
            </a:pPr>
            <a:r>
              <a:rPr lang="en" u="sng">
                <a:solidFill>
                  <a:schemeClr val="hlink"/>
                </a:solidFill>
                <a:hlinkClick r:id="rId6"/>
              </a:rPr>
              <a:t>Learning Sparse High Dimensional Filters: Image Filtering, Dense CRFs and Bilateral Neural Networks, Jampani et. al.</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attempt</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Obtained segmentation maps for three distinct behaviors: Normal, Wavy, Stiff (thanks Dr. Quinn)</a:t>
            </a:r>
            <a:endParaRPr b="1"/>
          </a:p>
          <a:p>
            <a:pPr indent="0" lvl="0" marL="0" rtl="0" algn="l">
              <a:spcBef>
                <a:spcPts val="1600"/>
              </a:spcBef>
              <a:spcAft>
                <a:spcPts val="0"/>
              </a:spcAft>
              <a:buNone/>
            </a:pPr>
            <a:r>
              <a:rPr b="1" lang="en"/>
              <a:t>Generated four different optical flow fields for each frame of each video, typically variants of Farneback and Horn-Schunk methods</a:t>
            </a:r>
            <a:endParaRPr b="1"/>
          </a:p>
          <a:p>
            <a:pPr indent="0" lvl="0" marL="0" rtl="0" algn="l">
              <a:spcBef>
                <a:spcPts val="1600"/>
              </a:spcBef>
              <a:spcAft>
                <a:spcPts val="0"/>
              </a:spcAft>
              <a:buNone/>
            </a:pPr>
            <a:r>
              <a:rPr b="1" lang="en"/>
              <a:t>Trained a 3-tier stacking estimator on optical flow inputs and segmentation maps</a:t>
            </a:r>
            <a:endParaRPr b="1"/>
          </a:p>
          <a:p>
            <a:pPr indent="0" lvl="0" marL="0" rtl="0" algn="l">
              <a:spcBef>
                <a:spcPts val="1600"/>
              </a:spcBef>
              <a:spcAft>
                <a:spcPts val="1600"/>
              </a:spcAft>
              <a:buNone/>
            </a:pPr>
            <a:r>
              <a:rPr b="1" lang="en"/>
              <a:t>Achieved decent accuracy but … reliance on pre-segmented masks =  no good!</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Ciliary Motion examples</a:t>
            </a:r>
            <a:endParaRPr/>
          </a:p>
        </p:txBody>
      </p:sp>
      <p:sp>
        <p:nvSpPr>
          <p:cNvPr id="105" name="Google Shape;105;p16"/>
          <p:cNvSpPr txBox="1"/>
          <p:nvPr>
            <p:ph idx="1" type="body"/>
          </p:nvPr>
        </p:nvSpPr>
        <p:spPr>
          <a:xfrm>
            <a:off x="729450" y="21546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 name="Google Shape;106;p16" title="normal.mp4">
            <a:hlinkClick r:id="rId3"/>
          </p:cNvPr>
          <p:cNvPicPr preferRelativeResize="0"/>
          <p:nvPr/>
        </p:nvPicPr>
        <p:blipFill>
          <a:blip r:embed="rId4">
            <a:alphaModFix/>
          </a:blip>
          <a:stretch>
            <a:fillRect/>
          </a:stretch>
        </p:blipFill>
        <p:spPr>
          <a:xfrm>
            <a:off x="606350" y="2387447"/>
            <a:ext cx="3322475" cy="2491875"/>
          </a:xfrm>
          <a:prstGeom prst="rect">
            <a:avLst/>
          </a:prstGeom>
          <a:noFill/>
          <a:ln>
            <a:noFill/>
          </a:ln>
        </p:spPr>
      </p:pic>
      <p:pic>
        <p:nvPicPr>
          <p:cNvPr id="107" name="Google Shape;107;p16" title="wavy.mp4">
            <a:hlinkClick r:id="rId5"/>
          </p:cNvPr>
          <p:cNvPicPr preferRelativeResize="0"/>
          <p:nvPr/>
        </p:nvPicPr>
        <p:blipFill>
          <a:blip r:embed="rId6">
            <a:alphaModFix/>
          </a:blip>
          <a:stretch>
            <a:fillRect/>
          </a:stretch>
        </p:blipFill>
        <p:spPr>
          <a:xfrm>
            <a:off x="5231075" y="637675"/>
            <a:ext cx="2529524" cy="1897150"/>
          </a:xfrm>
          <a:prstGeom prst="rect">
            <a:avLst/>
          </a:prstGeom>
          <a:noFill/>
          <a:ln>
            <a:noFill/>
          </a:ln>
        </p:spPr>
      </p:pic>
      <p:pic>
        <p:nvPicPr>
          <p:cNvPr id="108" name="Google Shape;108;p16" title="stiff.mp4">
            <a:hlinkClick r:id="rId7"/>
          </p:cNvPr>
          <p:cNvPicPr preferRelativeResize="0"/>
          <p:nvPr/>
        </p:nvPicPr>
        <p:blipFill>
          <a:blip r:embed="rId8">
            <a:alphaModFix/>
          </a:blip>
          <a:stretch>
            <a:fillRect/>
          </a:stretch>
        </p:blipFill>
        <p:spPr>
          <a:xfrm>
            <a:off x="4953525" y="2889500"/>
            <a:ext cx="3084625" cy="208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Video Object Segmentation</a:t>
            </a:r>
            <a:endParaRPr/>
          </a:p>
        </p:txBody>
      </p:sp>
      <p:sp>
        <p:nvSpPr>
          <p:cNvPr id="114" name="Google Shape;114;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Unsupervised</a:t>
            </a:r>
            <a:r>
              <a:rPr lang="en"/>
              <a:t>: No known target objects, model must rely on both motion cues (optical flow) and spatial cues to differentiate between a </a:t>
            </a:r>
            <a:r>
              <a:rPr b="1" lang="en"/>
              <a:t>foreground and background</a:t>
            </a:r>
            <a:endParaRPr b="1"/>
          </a:p>
          <a:p>
            <a:pPr indent="0" lvl="0" marL="0" rtl="0" algn="l">
              <a:spcBef>
                <a:spcPts val="1600"/>
              </a:spcBef>
              <a:spcAft>
                <a:spcPts val="0"/>
              </a:spcAft>
              <a:buNone/>
            </a:pPr>
            <a:r>
              <a:rPr lang="en"/>
              <a:t>Can be hard to do! Previous deep learning architectures trained on both temporal and spatial inputs have lead to </a:t>
            </a:r>
            <a:r>
              <a:rPr b="1" lang="en"/>
              <a:t>high bias </a:t>
            </a:r>
            <a:endParaRPr b="1"/>
          </a:p>
          <a:p>
            <a:pPr indent="0" lvl="0" marL="0" rtl="0" algn="l">
              <a:spcBef>
                <a:spcPts val="1600"/>
              </a:spcBef>
              <a:spcAft>
                <a:spcPts val="0"/>
              </a:spcAft>
              <a:buNone/>
            </a:pPr>
            <a:r>
              <a:rPr lang="en"/>
              <a:t>(e.g. in a video of moving and stationary cars, model learns that cars move and thus all cars, stationary and moving, must be part of the foreground)</a:t>
            </a:r>
            <a:endParaRPr/>
          </a:p>
          <a:p>
            <a:pPr indent="0" lvl="0" marL="0" rtl="0" algn="l">
              <a:spcBef>
                <a:spcPts val="1600"/>
              </a:spcBef>
              <a:spcAft>
                <a:spcPts val="0"/>
              </a:spcAft>
              <a:buNone/>
            </a:pPr>
            <a:r>
              <a:rPr lang="en"/>
              <a:t>Several problems of VOS are addressed by: Motion Based Bilateral Networks</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Step pipeline</a:t>
            </a:r>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1" name="Google Shape;121;p18"/>
          <p:cNvPicPr preferRelativeResize="0"/>
          <p:nvPr/>
        </p:nvPicPr>
        <p:blipFill rotWithShape="1">
          <a:blip r:embed="rId3">
            <a:alphaModFix/>
          </a:blip>
          <a:srcRect b="22651" l="24448" r="18228" t="40515"/>
          <a:stretch/>
        </p:blipFill>
        <p:spPr>
          <a:xfrm>
            <a:off x="729450" y="2026775"/>
            <a:ext cx="7562797" cy="27335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Background Estimation</a:t>
            </a:r>
            <a:endParaRPr/>
          </a:p>
        </p:txBody>
      </p:sp>
      <p:sp>
        <p:nvSpPr>
          <p:cNvPr id="127" name="Google Shape;127;p19"/>
          <p:cNvSpPr txBox="1"/>
          <p:nvPr>
            <p:ph idx="1" type="body"/>
          </p:nvPr>
        </p:nvSpPr>
        <p:spPr>
          <a:xfrm>
            <a:off x="729450" y="2078875"/>
            <a:ext cx="4518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BNN’s can be used to build </a:t>
            </a:r>
            <a:r>
              <a:rPr b="1" lang="en"/>
              <a:t>direct correspondence</a:t>
            </a:r>
            <a:r>
              <a:rPr lang="en"/>
              <a:t> between motion and background, rather than just using concatenated set of spatial and temporal features</a:t>
            </a:r>
            <a:endParaRPr/>
          </a:p>
          <a:p>
            <a:pPr indent="0" lvl="0" marL="0" rtl="0" algn="l">
              <a:spcBef>
                <a:spcPts val="1600"/>
              </a:spcBef>
              <a:spcAft>
                <a:spcPts val="0"/>
              </a:spcAft>
              <a:buNone/>
            </a:pPr>
            <a:r>
              <a:rPr b="1" lang="en"/>
              <a:t>Objectness map</a:t>
            </a:r>
            <a:r>
              <a:rPr lang="en"/>
              <a:t>: pixel-wise </a:t>
            </a:r>
            <a:r>
              <a:rPr lang="en"/>
              <a:t>probabilities </a:t>
            </a:r>
            <a:r>
              <a:rPr lang="en"/>
              <a:t>map (via ResNet)</a:t>
            </a:r>
            <a:endParaRPr/>
          </a:p>
          <a:p>
            <a:pPr indent="0" lvl="0" marL="0" rtl="0" algn="l">
              <a:spcBef>
                <a:spcPts val="1600"/>
              </a:spcBef>
              <a:spcAft>
                <a:spcPts val="0"/>
              </a:spcAft>
              <a:buNone/>
            </a:pPr>
            <a:r>
              <a:rPr lang="en"/>
              <a:t>Bilateral network t</a:t>
            </a:r>
            <a:r>
              <a:rPr lang="en"/>
              <a:t>hresholds and inverts the objectness map to get </a:t>
            </a:r>
            <a:r>
              <a:rPr b="1" lang="en"/>
              <a:t>background estimation</a:t>
            </a:r>
            <a:r>
              <a:rPr lang="en"/>
              <a:t> (non-objects), expands background using optical flow motion patterns to include static objects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8" name="Google Shape;128;p19"/>
          <p:cNvPicPr preferRelativeResize="0"/>
          <p:nvPr/>
        </p:nvPicPr>
        <p:blipFill rotWithShape="1">
          <a:blip r:embed="rId3">
            <a:alphaModFix/>
          </a:blip>
          <a:srcRect b="0" l="25311" r="27110" t="33172"/>
          <a:stretch/>
        </p:blipFill>
        <p:spPr>
          <a:xfrm>
            <a:off x="5846825" y="1779400"/>
            <a:ext cx="2955900" cy="3039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bilateral network?</a:t>
            </a:r>
            <a:endParaRPr/>
          </a:p>
        </p:txBody>
      </p:sp>
      <p:sp>
        <p:nvSpPr>
          <p:cNvPr id="134" name="Google Shape;134;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Bilateral network</a:t>
            </a:r>
            <a:r>
              <a:rPr lang="en"/>
              <a:t>: Bilateral filtering with learnable filters instead of default Gaussian filters!</a:t>
            </a:r>
            <a:endParaRPr/>
          </a:p>
          <a:p>
            <a:pPr indent="0" lvl="0" marL="0" rtl="0" algn="l">
              <a:spcBef>
                <a:spcPts val="1600"/>
              </a:spcBef>
              <a:spcAft>
                <a:spcPts val="0"/>
              </a:spcAft>
              <a:buNone/>
            </a:pPr>
            <a:r>
              <a:rPr b="1" lang="en"/>
              <a:t>Bilateral filtering: </a:t>
            </a:r>
            <a:endParaRPr/>
          </a:p>
          <a:p>
            <a:pPr indent="-311150" lvl="0" marL="457200" rtl="0" algn="l">
              <a:spcBef>
                <a:spcPts val="1600"/>
              </a:spcBef>
              <a:spcAft>
                <a:spcPts val="0"/>
              </a:spcAft>
              <a:buSzPts val="1300"/>
              <a:buAutoNum type="arabicPeriod"/>
            </a:pPr>
            <a:r>
              <a:rPr lang="en"/>
              <a:t>Construct bilateral grid</a:t>
            </a:r>
            <a:endParaRPr/>
          </a:p>
          <a:p>
            <a:pPr indent="-311150" lvl="0" marL="457200" rtl="0" algn="l">
              <a:spcBef>
                <a:spcPts val="0"/>
              </a:spcBef>
              <a:spcAft>
                <a:spcPts val="0"/>
              </a:spcAft>
              <a:buSzPts val="1300"/>
              <a:buAutoNum type="arabicPeriod"/>
            </a:pPr>
            <a:r>
              <a:rPr lang="en"/>
              <a:t>Splat features to multi dimensional bilateral grid</a:t>
            </a:r>
            <a:endParaRPr/>
          </a:p>
          <a:p>
            <a:pPr indent="-311150" lvl="0" marL="457200" rtl="0" algn="l">
              <a:spcBef>
                <a:spcPts val="0"/>
              </a:spcBef>
              <a:spcAft>
                <a:spcPts val="0"/>
              </a:spcAft>
              <a:buSzPts val="1300"/>
              <a:buAutoNum type="arabicPeriod"/>
            </a:pPr>
            <a:r>
              <a:rPr b="1" lang="en"/>
              <a:t>Convolution</a:t>
            </a:r>
            <a:r>
              <a:rPr lang="en"/>
              <a:t> on high dimensional grid (learnable filters)</a:t>
            </a:r>
            <a:endParaRPr/>
          </a:p>
          <a:p>
            <a:pPr indent="-311150" lvl="0" marL="457200" rtl="0" algn="l">
              <a:spcBef>
                <a:spcPts val="0"/>
              </a:spcBef>
              <a:spcAft>
                <a:spcPts val="0"/>
              </a:spcAft>
              <a:buSzPts val="1300"/>
              <a:buAutoNum type="arabicPeriod"/>
            </a:pPr>
            <a:r>
              <a:rPr lang="en"/>
              <a:t>Slice the filtered features back to samples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 bilateral filtering: 2-D example</a:t>
            </a:r>
            <a:endParaRPr/>
          </a:p>
        </p:txBody>
      </p:sp>
      <p:sp>
        <p:nvSpPr>
          <p:cNvPr id="140" name="Google Shape;140;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21"/>
          <p:cNvPicPr preferRelativeResize="0"/>
          <p:nvPr/>
        </p:nvPicPr>
        <p:blipFill rotWithShape="1">
          <a:blip r:embed="rId3">
            <a:alphaModFix/>
          </a:blip>
          <a:srcRect b="22399" l="13813" r="14087" t="38066"/>
          <a:stretch/>
        </p:blipFill>
        <p:spPr>
          <a:xfrm>
            <a:off x="611525" y="2078875"/>
            <a:ext cx="7920947" cy="244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